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05" r:id="rId3"/>
    <p:sldId id="306" r:id="rId4"/>
    <p:sldId id="307" r:id="rId5"/>
    <p:sldId id="309" r:id="rId6"/>
    <p:sldId id="310" r:id="rId7"/>
    <p:sldId id="327" r:id="rId8"/>
    <p:sldId id="311" r:id="rId9"/>
    <p:sldId id="329" r:id="rId10"/>
    <p:sldId id="312" r:id="rId11"/>
    <p:sldId id="328" r:id="rId12"/>
    <p:sldId id="319" r:id="rId13"/>
    <p:sldId id="330" r:id="rId14"/>
    <p:sldId id="320" r:id="rId15"/>
    <p:sldId id="314" r:id="rId16"/>
    <p:sldId id="315" r:id="rId17"/>
    <p:sldId id="317" r:id="rId18"/>
    <p:sldId id="318" r:id="rId19"/>
    <p:sldId id="316" r:id="rId20"/>
    <p:sldId id="322" r:id="rId21"/>
    <p:sldId id="323" r:id="rId22"/>
    <p:sldId id="324" r:id="rId23"/>
    <p:sldId id="325" r:id="rId24"/>
    <p:sldId id="326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CC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2" autoAdjust="0"/>
    <p:restoredTop sz="95878" autoAdjust="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8-28T15:02:05.50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08:26:00.19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28 915 24575,'-10'-99'0,"2"21"0,5 33 0,-3-46 0,7-116 0,1 181 0,1 1 0,0 1 0,1-1 0,2 1 0,1-1 0,0 2 0,2-1 0,0 1 0,22-35 0,-26 48 0,3 0 0,-1 0 0,0 1 0,2 0 0,-1 0 0,1 1 0,-1 0 0,2 1 0,-1 0 0,16-8 0,-19 12 0,0 0 0,0 1 0,1 0 0,-1 1 0,0-1 0,1 1 0,0 0 0,-1 1 0,1 0 0,-1 0 0,0 0 0,1 1 0,0 0 0,-1 0 0,1 1 0,-1 0 0,0 0 0,0 0 0,1 1 0,4 4 0,8 5 0,-1 1 0,0 1 0,-1 0 0,-1 2 0,0 0 0,0 1 0,-2 0 0,18 29 0,93 173 0,-116-200 0,97 201-400,111 334 0,24 258-2113,-68-69 2374,-31 7 0,58 886 0,-148-791 188,-68-8-998,10-752 787,-3 1 0,-4-2 0,-34 122 0,41-187 198,0 0 0,-2-1 0,0 0-1,-1 0 1,-1-1 0,0-1 0,-1 1 0,0-2-1,-16 17 1,21-26 73,0-1 1,-1 1-1,1-1 0,-1-1 1,0 1-1,0-1 0,-1-1 0,1 1 1,-1-1-1,0-1 0,1 1 0,-1-1 1,0-1-1,0 0 0,0 0 0,0 0 1,-1-1-1,2-1 0,-2 1 0,2-1 1,-2-1-1,-13-4 0,2-1 28,0-2 0,1 0-1,0-1 1,0-2 0,1 0-1,0 0 1,1-2 0,1 0 0,0-2-1,-16-18 1,-14-22 254,-70-109-1,13-2-372,6-3-1,9-6 0,6-3 1,8-3-1,8-4 1,-49-210-1,98 308-17,-12-142 0,24 193 0,4 31 0,7 20 0,-2-6 0,4 12-1365,0-1-5461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08:26:03.83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398 0 24575,'-2'7'0,"1"0"0,-1 1 0,0-1 0,-1-1 0,0 1 0,0 0 0,0-1 0,-5 7 0,1 1 0,-14 26 0,-63 124 0,-146 212 0,226-371 0,0 0 0,0 1 0,1 0 0,0-1 0,0 1 0,1 1 0,-3 6 0,5-13 0,0 1 0,0-1 0,0 1 0,0-1 0,0 1 0,0-1 0,0 1 0,0-1 0,0 0 0,0 1 0,0-1 0,0 1 0,0-1 0,0 1 0,0-1 0,1 1 0,-1-1 0,0 0 0,0 1 0,0-1 0,1 1 0,-1-1 0,0 0 0,0 1 0,1-1 0,-1 0 0,0 1 0,1-1 0,-1 0 0,0 0 0,1 1 0,-1-1 0,1 0 0,-1 0 0,1 0 0,-1 1 0,3-1 0,0 0 0,-1-1 0,1 1 0,-1 0 0,1-1 0,-1 1 0,1-1 0,-1 0 0,0 0 0,1 0 0,2-2 0,55-30 0,91-66 0,-128 83 0,-20 14 0,0 0 0,1-1 0,-1 1 0,0-1 0,0 0 0,-1 0 0,1 0 0,3-5 0,-6 8 0,0 0 0,0 0 0,0 0 0,0 0 0,0-1 0,0 1 0,0 0 0,0 0 0,0 0 0,0 0 0,0 0 0,0 0 0,0-1 0,-1 1 0,1 0 0,0 0 0,0 0 0,0 0 0,0 0 0,0 0 0,0 0 0,0-1 0,0 1 0,0 0 0,0 0 0,0 0 0,-1 0 0,1 0 0,0 0 0,0 0 0,0 0 0,0 0 0,0 0 0,0 0 0,0 0 0,-1 0 0,1 0 0,0 0 0,0 0 0,0 0 0,0 0 0,0 0 0,0 0 0,-1 0 0,1 0 0,0 0 0,0 0 0,0 0 0,0 0 0,0 0 0,0 0 0,0 0 0,-1 0 0,1 0 0,0 0 0,0 0 0,0 0 0,0 0 0,0 0 0,0 0 0,0 1 0,0-1 0,-1 0 0,1 0 0,-23 13 0,-21 18 0,27-18 0,-1-1 0,-1 0 0,-25 12 0,44-24 0,0 0 0,-1 1 0,1-1 0,0 0 0,0 0 0,0 0 0,-1 0 0,1 0 0,0 0 0,0 1 0,-1-1 0,1 0 0,0 0 0,0 0 0,-1 0 0,1 0 0,0 0 0,0 0 0,-1 0 0,1 0 0,0 0 0,0 0 0,-1 0 0,1 0 0,0-1 0,0 1 0,0 0 0,-1 0 0,1 0 0,0 0 0,0 0 0,0 0 0,-1-1 0,1 1 0,0 0 0,0 0 0,0 0 0,-1 0 0,1-1 0,0 1 0,0 0 0,0 0 0,0 0 0,0-1 0,0 1 0,0 0 0,0 0 0,-1-1 0,1 1 0,0 0 0,0-1 0,5-18 0,14-21 0,49-69 0,-21 36 0,45-95 0,-78 140 0,-17 44 0,-21 46 0,-68 172 0,75-187 0,17-47 0,0 0 0,0 0 0,0 0 0,0 0 0,0 0 0,0 0 0,1 0 0,-1 0 0,0 0 0,0 0 0,0 0 0,0 0 0,0 0 0,0 0 0,0 0 0,0 0 0,0 0 0,0 0 0,0 0 0,0 0 0,0 0 0,1 0 0,-1 0 0,0 0 0,0 0 0,0 0 0,0 0 0,0 0 0,0 0 0,0 0 0,0 0 0,0 0 0,0 0 0,0 0 0,0 0 0,0 0 0,0 0 0,0 0 0,1 0 0,9-12 0,13-21 0,-2-11 0,26-83 0,7-16 0,-71 189 0,-17 64 0,-17 51 0,47-153 0,0-1 0,0 0 0,0 0 0,-1 0 0,0-1 0,0 0 0,-1 0 0,0 0 0,-12 9 0,-65 39 0,63-42 0,15-9 0,1-1 0,-1 0 0,0 0 0,1 0 0,-1 0 0,0-1 0,-9 2 0,13-3 0,0 0 0,0 0 0,1 0 0,-1 0 0,0 0 0,0 0 0,1 0 0,-1 0 0,0 0 0,1-1 0,-1 1 0,0 0 0,1 0 0,-1-1 0,0 1 0,1 0 0,-1-1 0,0 1 0,1-1 0,-1 1 0,1-1 0,-1 1 0,0-2 0,1 1 0,-1-1 0,1 1 0,0 0 0,-1-1 0,1 1 0,0-1 0,0 1 0,0-1 0,0 1 0,0-1 0,0 1 0,1-1 0,-1 1 0,0-1 0,1 1 0,1-3 0,12-30 0,2 0 0,37-59 0,-3 9 0,-5-6 0,-19 36 0,65-99 0,-80 135 0,0 1 0,11-25 0,-14 25 0,1 7 0,-6 21 0,-5 22 0,-9 16-1365,6-26-5461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9-01T09:43:08.43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678 395 24575,'-9'-10'0,"-227"-209"0,207 196 0,0 2 0,-1 0 0,-1 3 0,-1 0 0,-1 2 0,-59-21 0,84 34 0,0 1 0,0 0 0,0 0 0,-1 1 0,1 0 0,0 0 0,-1 1 0,1 0 0,-17 3 0,22-2 0,-1 0 0,1 0 0,0 1 0,0 0 0,0-1 0,1 1 0,-1 0 0,0 0 0,1 0 0,-1 1 0,1-1 0,-1 0 0,1 1 0,0 0 0,0 0 0,0-1 0,1 1 0,-1 0 0,1 0 0,-1 1 0,1-1 0,0 0 0,0 0 0,1 1 0,-1-1 0,1 0 0,-1 5 0,0 14 0,0 1 0,1-1 0,2 1 0,0-1 0,1 0 0,1 0 0,9 26 0,61 155 0,-67-186 0,111 266 0,12-5 0,316 492 0,-357-645 0,183 199 0,-205-256 0,3-3 0,2-3 0,3-4 0,85 50 0,-158-106 0,34 19 0,40 18 0,-67-35 0,-1 0 0,1-1 0,1 0 0,-1-1 0,0 0 0,1 0 0,-1-1 0,1 0 0,-1 0 0,16-2 0,-22 0 0,0 1 0,-1-1 0,1 0 0,-1 0 0,1-1 0,-1 1 0,1 0 0,-1-1 0,0 1 0,1-1 0,-1 0 0,0 0 0,0 0 0,0 0 0,-1 0 0,1 0 0,0 0 0,-1-1 0,0 1 0,1-1 0,-1 1 0,0-1 0,0 1 0,0-1 0,-1 0 0,1 1 0,0-1 0,-1 0 0,0 0 0,0 1 0,0-6 0,0-9 0,-1 0 0,-1-1 0,-7-30 0,7 39 0,-17-66 0,-4 1 0,-3 0 0,-3 2 0,-43-76 0,67 139 0,0 1 0,0-1 0,-1 1 0,0 1 0,-8-8 0,14 14 0,-1 0 0,0 0 0,1 0 0,-1 0 0,0 0 0,0 0 0,0 0 0,0 0 0,0 1 0,0-1 0,0 0 0,0 1 0,-1-1 0,1 1 0,0-1 0,0 1 0,0 0 0,-1-1 0,1 1 0,0 0 0,0 0 0,-1 0 0,1 0 0,0 0 0,0 0 0,-1 0 0,1 0 0,0 1 0,0-1 0,0 0 0,-1 1 0,1-1 0,0 1 0,0-1 0,0 1 0,0 0 0,0-1 0,0 1 0,0 0 0,0 0 0,0 0 0,0 0 0,0 0 0,0 0 0,1 0 0,-1 0 0,0 0 0,1 0 0,-2 2 0,-3 11 0,0-1 0,0 1 0,1 0 0,1 1 0,0-1 0,1 1 0,0 23 0,21-107 0,-11-71 0,-8 139 0,0 0 0,0 0 0,0 0 0,0 0 0,0-1 0,1 1 0,-1 0 0,0 0 0,1 0 0,-1 0 0,0 0 0,1 0 0,0 0 0,-1 0 0,1 0 0,-1 0 0,1 0 0,0 0 0,0 0 0,0 0 0,0 1 0,-1-1 0,1 0 0,0 1 0,2-2 0,-1 2 0,0 0 0,-1-1 0,1 1 0,0 0 0,0 0 0,0 1 0,-1-1 0,1 0 0,0 1 0,0-1 0,-1 1 0,1-1 0,0 1 0,2 1 0,8 5 0,0 0 0,-1 1 0,15 14 0,-19-17 0,38 34-455,-2 2 0,42 50 0,-74-77-6371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06655-758F-4D20-8B43-BF48990DC961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40DEC-9CAF-4EE3-BB92-1C73C9928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4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3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0879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3D1E4-AE35-4592-9859-77D6C9FC4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BBD469-460B-4225-8387-B2BAF29FB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EF6A4B-0605-4E6D-8EE1-03497E60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6C091-2212-4B44-859C-67567669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BC04B-AF75-41F9-B518-936E24B9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35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135BA-FE27-4876-93A0-877F98C2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93C790-4EBB-44DA-8C9E-41C925C26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8A8357-23DD-40BB-81E1-AD5A9C5C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A2DBB-DCF8-40DD-8AE2-BFDD6E633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81DE9-050E-40E1-A81E-102FB89C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97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4AD81F-2E8D-4B7F-A928-A3DB78AA2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B94DE-50D6-4C03-9574-A4CBA8DC2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AE60C6-2D76-479A-9201-C349CF1A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F416F-1DE8-4B89-9827-53A5F865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898F4-CFA4-4170-A8B7-1A740649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1A852-A856-42FF-AF81-9D4F1EDC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59210-A4CF-429A-8693-3180E0E7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34AF53-B18E-4F03-8889-1ED003E6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1E453-98F6-4416-96B2-A136A998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139E7-DB40-4AE4-B67B-A8E006E8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2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C1896-35F7-4F88-8509-4C8D926AD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CA3A51-F62C-4357-8368-A034386B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9A8C6-A4D0-4DEF-8A23-DDC0FED9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F3410-DDC5-4A07-9A5F-724DED95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1CF84-B680-49DC-A005-C837C1CF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8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9B2E9-2082-4225-BD1B-6B341C56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15A51-5718-462D-956F-9862344FF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EA1D48-DB9A-4F46-A0E6-F7792FB3D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B41C3-A4FF-40E1-BA44-9AC2D069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6CDFBD-5106-4E8D-B8AC-4AFB3FEA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E59AD-709F-44F5-9F8A-F28ECC61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D684C-216E-4899-ACEC-F0387698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8E68F-F617-442E-89DD-A9BE0EE1D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FC4374-403E-4702-B062-4B7A44305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2D2332-6E22-4C71-BE91-29DF9CE72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CC1773-515E-413C-92E9-8B36768E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DE2D42-A3AB-4B3C-AF13-469BD3ED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E83BD1-FF91-44F7-A384-7B483CDD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90ED68-07E4-49AE-95EF-434AF5A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E769A-10AC-4277-BD1F-E811C2AA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E8AC10-46F4-4CAA-9077-CF17A587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05E2E7-3ABF-4800-94C0-EE56629F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8690E4-B18E-4D71-85E9-06F4AB01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2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BBE1B3-E1C2-427E-84D2-D3A32E8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0EFF1C-9258-4BFD-BF71-DFA46B4A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AAEF1D-E41D-41C2-ABDB-98EF8154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CB57F-2E61-445C-B0BA-889CE824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70370-1672-4E01-AD6D-62A4DF382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C44607-556C-4790-8273-90B81D024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AD30E2-C32E-4475-B702-2F0C8579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8D5B38-4787-4E78-86BB-F249386D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27F0F-ABC6-4C87-89B0-F52FDE3E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53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162C5-63BA-452E-8FD5-2AF2F774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525E7E-7AE8-4399-BCAB-3A78182F4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399615-C67C-46CA-B40F-A1B3851C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7AD000-F73F-41B0-BD0D-DFA09ACA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D6907-7044-4E40-81EF-8016BFA9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63C647-E921-48B2-ABAA-BAA5148F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02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75BC56-9AA4-44E2-B653-A392F28B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05DC8-3CAA-4DB8-8579-E931C857A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BA3CA2-B817-4A52-8F08-A382AD1E8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92C4-9F52-4A26-B036-7580CF1F8160}" type="datetimeFigureOut">
              <a:rPr lang="zh-CN" altLang="en-US" smtClean="0"/>
              <a:t>2024/6/5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B7B75-C8A9-4C37-A524-47910A6D1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EE5F4A-4254-4555-9729-567EDAC9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youtu.be/S8URbxcEXUk?list=PLBMEVJHaqHZRY6qTUEBIgxsxnPjc7l-94&amp;t=54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3.jpeg"/><Relationship Id="rId7" Type="http://schemas.openxmlformats.org/officeDocument/2006/relationships/image" Target="../media/image37.gi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53.png"/><Relationship Id="rId4" Type="http://schemas.openxmlformats.org/officeDocument/2006/relationships/customXml" Target="../ink/ink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customXml" Target="../ink/ink4.xml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A55F0-3358-47D9-B5B0-81318AEF6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8531"/>
            <a:ext cx="9144000" cy="2387600"/>
          </a:xfrm>
        </p:spPr>
        <p:txBody>
          <a:bodyPr/>
          <a:lstStyle/>
          <a:p>
            <a: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PROJECT:RT</a:t>
            </a:r>
            <a:b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刺客動畫規劃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0A39A8-91E3-4050-899E-1A06E4ADBA03}"/>
              </a:ext>
            </a:extLst>
          </p:cNvPr>
          <p:cNvSpPr txBox="1">
            <a:spLocks/>
          </p:cNvSpPr>
          <p:nvPr/>
        </p:nvSpPr>
        <p:spPr>
          <a:xfrm>
            <a:off x="838200" y="39670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143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096A826-612A-0B42-9196-9B098B4E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600" y="1871175"/>
            <a:ext cx="3462635" cy="267657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784311"/>
            <a:ext cx="11554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「當角色移動到終點，且武器範圍內有敵人時，會以終結技攻擊範圍內的敵人」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本技能是最主要的傷害來源，有完整的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「前搖預備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終結攻擊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後搖收招」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過程，體現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累積到爆發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的完整表演。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瞬移、迅捷感、帥氣感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】/【4.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10B533-A90C-8268-04C5-4D186EF65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7888"/>
            <a:ext cx="3055597" cy="332062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E8890A1-359F-47E9-062E-7B20FA472E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9523" y="2207888"/>
            <a:ext cx="2461800" cy="24422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BA9306-3233-1188-09E4-6FE70E6C0D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4796" y="2207888"/>
            <a:ext cx="1235736" cy="244222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B67AE0-2245-CCEE-0CB1-10AEF3091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6108" y="3330257"/>
            <a:ext cx="2865891" cy="265066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DA52C5D-7B1F-ADDB-A533-B1C0918D3520}"/>
              </a:ext>
            </a:extLst>
          </p:cNvPr>
          <p:cNvSpPr txBox="1"/>
          <p:nvPr/>
        </p:nvSpPr>
        <p:spPr>
          <a:xfrm>
            <a:off x="7000" y="5528511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將武器轉為正手持握，然後雙手交叉，</a:t>
            </a:r>
            <a:endParaRPr lang="en-US" altLang="zh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身體收緊蓄力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E080F1-7FCF-5314-5569-22DB4B7D6BDA}"/>
              </a:ext>
            </a:extLst>
          </p:cNvPr>
          <p:cNvSpPr txBox="1"/>
          <p:nvPr/>
        </p:nvSpPr>
        <p:spPr>
          <a:xfrm>
            <a:off x="3644677" y="4650111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往前一衝，然後人物消失</a:t>
            </a:r>
            <a:endParaRPr lang="en-US" altLang="zh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先製作前衝</a:t>
            </a:r>
            <a:r>
              <a:rPr lang="en-US" altLang="zh-TW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攻擊動畫、</a:t>
            </a:r>
            <a:endParaRPr lang="en-US" altLang="zh-TW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再讓人物縮地消失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3F12E1-65A4-99EC-9D19-E0F45D8E7898}"/>
              </a:ext>
            </a:extLst>
          </p:cNvPr>
          <p:cNvSpPr txBox="1"/>
          <p:nvPr/>
        </p:nvSpPr>
        <p:spPr>
          <a:xfrm>
            <a:off x="6886208" y="4547752"/>
            <a:ext cx="215956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再出現時，</a:t>
            </a:r>
            <a:endParaRPr lang="en-US" altLang="zh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呈現攻擊完畢的動作，</a:t>
            </a:r>
            <a:endParaRPr lang="en-US" altLang="zh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此時面朝</a:t>
            </a:r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方向與原來相反</a:t>
            </a:r>
            <a:endParaRPr lang="zh-CN" altLang="en-US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7468261-9F54-6B69-929E-8941F78D54A3}"/>
              </a:ext>
            </a:extLst>
          </p:cNvPr>
          <p:cNvSpPr txBox="1"/>
          <p:nvPr/>
        </p:nvSpPr>
        <p:spPr>
          <a:xfrm>
            <a:off x="9326108" y="5980922"/>
            <a:ext cx="2858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轉身面向</a:t>
            </a:r>
            <a:r>
              <a:rPr lang="zh-TW" altLang="en-US" sz="14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的方向，同時旋轉手中武器，最後武器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定格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在反手持握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幾乎與手臂平行的姿勢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18788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I-2</a:t>
            </a:r>
            <a:r>
              <a:rPr lang="zh-TW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終結一修改版本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784311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以終結技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來修改。差別在於人物的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消失時間較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、且人物的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朝向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始終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沒有改變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10B533-A90C-8268-04C5-4D186EF6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56" y="1566889"/>
            <a:ext cx="3417975" cy="371443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6BA9306-3233-1188-09E4-6FE70E6C0D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9528" y="1569801"/>
            <a:ext cx="1471156" cy="290749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EB67AE0-2245-CCEE-0CB1-10AEF3091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951" y="1569801"/>
            <a:ext cx="3336671" cy="308609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7DA52C5D-7B1F-ADDB-A533-B1C0918D3520}"/>
              </a:ext>
            </a:extLst>
          </p:cNvPr>
          <p:cNvSpPr txBox="1"/>
          <p:nvPr/>
        </p:nvSpPr>
        <p:spPr>
          <a:xfrm>
            <a:off x="156224" y="5289710"/>
            <a:ext cx="32367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將武器轉為正手持握，然後雙手交叉，</a:t>
            </a:r>
            <a:endParaRPr lang="en-US" altLang="zh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身體收緊蓄力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E080F1-7FCF-5314-5569-22DB4B7D6BDA}"/>
              </a:ext>
            </a:extLst>
          </p:cNvPr>
          <p:cNvSpPr txBox="1"/>
          <p:nvPr/>
        </p:nvSpPr>
        <p:spPr>
          <a:xfrm>
            <a:off x="3429194" y="4468903"/>
            <a:ext cx="1739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人物消失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僅一瞬間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3F12E1-65A4-99EC-9D19-E0F45D8E7898}"/>
              </a:ext>
            </a:extLst>
          </p:cNvPr>
          <p:cNvSpPr txBox="1"/>
          <p:nvPr/>
        </p:nvSpPr>
        <p:spPr>
          <a:xfrm>
            <a:off x="5538700" y="4446967"/>
            <a:ext cx="2877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再出現時，呈現攻擊完畢的動作，</a:t>
            </a:r>
            <a:endParaRPr lang="en-US" altLang="zh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此時面朝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方向與原來相同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7468261-9F54-6B69-929E-8941F78D54A3}"/>
              </a:ext>
            </a:extLst>
          </p:cNvPr>
          <p:cNvSpPr txBox="1"/>
          <p:nvPr/>
        </p:nvSpPr>
        <p:spPr>
          <a:xfrm>
            <a:off x="9137165" y="4655891"/>
            <a:ext cx="28588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起身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不轉向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同時旋轉手中武器，最後武器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定格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在反手持握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幾乎與手臂平行的姿勢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FC1667F-27D6-0ADB-BBCD-4D96700948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89277" y="1566888"/>
            <a:ext cx="3814118" cy="283791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9A3051E-130A-BF1D-4DB0-170F909C87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2882" y="5025223"/>
            <a:ext cx="1628529" cy="1665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563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88C270-D06D-473B-52A5-1FE5BBE2C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5277"/>
            <a:ext cx="7523532" cy="395351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752465A-C309-FAB5-5BD6-DA8EED2967E9}"/>
              </a:ext>
            </a:extLst>
          </p:cNvPr>
          <p:cNvSpPr txBox="1"/>
          <p:nvPr/>
        </p:nvSpPr>
        <p:spPr>
          <a:xfrm>
            <a:off x="394855" y="784311"/>
            <a:ext cx="11554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由左右兩邊斬擊組成，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可重複銜接撥放。</a:t>
            </a:r>
            <a:endParaRPr lang="en-US" altLang="zh-TW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動作概念僅為示意，正反手持握、動畫細節等需要進一步設計。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迅捷感、帥氣感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(7) [Grruzam] Dual Blade &amp; Fighter 2Assets Pack _ New relea">
            <a:hlinkClick r:id="" action="ppaction://media"/>
            <a:extLst>
              <a:ext uri="{FF2B5EF4-FFF2-40B4-BE49-F238E27FC236}">
                <a16:creationId xmlns:a16="http://schemas.microsoft.com/office/drawing/2014/main" id="{638E546E-2B40-F6A0-77AE-F3BA98F0E3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40323" y="2106664"/>
            <a:ext cx="5151677" cy="2475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63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III】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752465A-C309-FAB5-5BD6-DA8EED2967E9}"/>
              </a:ext>
            </a:extLst>
          </p:cNvPr>
          <p:cNvSpPr txBox="1"/>
          <p:nvPr/>
        </p:nvSpPr>
        <p:spPr>
          <a:xfrm>
            <a:off x="394855" y="784311"/>
            <a:ext cx="115544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由左右兩邊刺擊組成，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可重複銜接撥放。</a:t>
            </a:r>
            <a:endParaRPr lang="en-US" altLang="zh-TW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迅捷感、高速連續攻擊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參考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https://youtu.be/S8URbxcEXUk?list=PLBMEVJHaqHZRY6qTUEBIgxsxnPjc7l-94&amp;t=54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F3FA68-CAF1-58B3-E3B6-2D8F8578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78" y="2276994"/>
            <a:ext cx="5915814" cy="26425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4E6706-008A-FE88-6C43-AC66921953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3159" y="3659970"/>
            <a:ext cx="6526186" cy="264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9399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【8.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III】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531535" y="736869"/>
            <a:ext cx="1043726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警戒類型的奧義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「對離開或進入特定範圍的敵人，立即發起攻擊」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結構是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:【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預警動作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循環播放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)+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攻擊動作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用終結技動作微調，將預警動畫做成能夠循環。</a:t>
            </a:r>
            <a:endParaRPr lang="en-US" altLang="zh-TW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DFD08D-62B2-0ED3-A086-D1766098FA5A}"/>
              </a:ext>
            </a:extLst>
          </p:cNvPr>
          <p:cNvSpPr txBox="1"/>
          <p:nvPr/>
        </p:nvSpPr>
        <p:spPr>
          <a:xfrm>
            <a:off x="5301099" y="3397972"/>
            <a:ext cx="158980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spcAft>
                <a:spcPts val="600"/>
              </a:spcAft>
            </a:pP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ACC457-C2ED-8A76-64BB-FC4C76EB0510}"/>
              </a:ext>
            </a:extLst>
          </p:cNvPr>
          <p:cNvSpPr txBox="1"/>
          <p:nvPr/>
        </p:nvSpPr>
        <p:spPr>
          <a:xfrm>
            <a:off x="1416819" y="5432899"/>
            <a:ext cx="641918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預警循環時，角色像是持續發力，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呼吸與肌肉緊繃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的表現 。</a:t>
            </a:r>
            <a:endParaRPr lang="en-US" altLang="zh-TW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CF9D829-8B88-67E3-D2B1-C734414EE971}"/>
              </a:ext>
            </a:extLst>
          </p:cNvPr>
          <p:cNvSpPr txBox="1"/>
          <p:nvPr/>
        </p:nvSpPr>
        <p:spPr>
          <a:xfrm>
            <a:off x="6624435" y="5666632"/>
            <a:ext cx="444903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攻擊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時，沿用終結技攻擊動畫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本動畫不隱藏人物，會展示出過程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F6841B-187A-F2C7-29A1-5F8666EDD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288" y="1878543"/>
            <a:ext cx="3055597" cy="33206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2E4709-C17C-6A34-4389-551E583D4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09" y="1982982"/>
            <a:ext cx="4322503" cy="321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1029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【6.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r>
              <a:rPr lang="en-US" altLang="zh-TW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</a:t>
            </a:r>
            <a:r>
              <a:rPr lang="zh-TW" altLang="en-US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個動畫</a:t>
            </a:r>
            <a:r>
              <a:rPr lang="en-US" altLang="zh-TW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TW" sz="27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19479"/>
            <a:ext cx="115544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「當角色移動到終點，且武器範圍內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無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敵人時，會對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自身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施放備戰技」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本技能的對象是自身，效果是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數值增幅或是得到增益，不需要複雜的動畫表現。可以嘗試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2~3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簡單的動作概念。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簡潔有力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、儀式感、自身加護、給自己打氣。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跑停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】/【2.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【6.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9908C5-B03E-0FEF-7011-1D5C455B0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235" y="2802956"/>
            <a:ext cx="2663615" cy="376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8AC85C65-9D35-A96D-86A3-EFD7CC64ADAA}"/>
              </a:ext>
            </a:extLst>
          </p:cNvPr>
          <p:cNvSpPr txBox="1"/>
          <p:nvPr/>
        </p:nvSpPr>
        <p:spPr>
          <a:xfrm>
            <a:off x="2852235" y="2445595"/>
            <a:ext cx="34395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左手用力抓握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握拳 </a:t>
            </a:r>
            <a:r>
              <a:rPr lang="en-US" altLang="zh-TW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複用戰士的</a:t>
            </a:r>
            <a:r>
              <a:rPr lang="en-US" altLang="zh-TW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536B45A-980F-D20E-97A4-361DC97A9A6E}"/>
              </a:ext>
            </a:extLst>
          </p:cNvPr>
          <p:cNvSpPr txBox="1"/>
          <p:nvPr/>
        </p:nvSpPr>
        <p:spPr>
          <a:xfrm>
            <a:off x="7535180" y="1866460"/>
            <a:ext cx="2267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舉劍立誓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正手持握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317873-F873-C572-521A-E73451A371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0945" y="2205014"/>
            <a:ext cx="2636475" cy="434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862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【7.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r>
              <a:rPr lang="en-US" altLang="zh-TW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</a:t>
            </a:r>
            <a:r>
              <a:rPr lang="zh-TW" altLang="en-US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個動畫</a:t>
            </a:r>
            <a:r>
              <a:rPr lang="en-US" altLang="zh-TW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19479"/>
            <a:ext cx="115544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「當角色移動到終點，且武器範圍內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友軍時，會對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友軍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施放支援技」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本技能的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對象是友軍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，效果是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給予數值增幅或是施加增益，不需要複雜的動畫表現。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向外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施加、儀式感、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給予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加護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跑停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】/【2.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【7.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【7.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再接回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1901857" y="2584599"/>
            <a:ext cx="33999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向前揮手施予加護</a:t>
            </a:r>
            <a:r>
              <a:rPr lang="en-US" altLang="zh-TW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複用戰士的</a:t>
            </a:r>
            <a:r>
              <a:rPr lang="en-US" altLang="zh-TW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A6900C-585C-B96E-693A-459F873740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802" y="2961335"/>
            <a:ext cx="3664400" cy="292080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5F47042-2C21-9835-2900-C8FDC0E93C7C}"/>
              </a:ext>
            </a:extLst>
          </p:cNvPr>
          <p:cNvSpPr txBox="1"/>
          <p:nvPr/>
        </p:nvSpPr>
        <p:spPr>
          <a:xfrm>
            <a:off x="7127630" y="2566486"/>
            <a:ext cx="50643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武器向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前上方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給予友軍加護</a:t>
            </a:r>
            <a:r>
              <a:rPr lang="en-US" altLang="zh-TW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複用戰士的</a:t>
            </a:r>
            <a:r>
              <a:rPr lang="en-US" altLang="zh-TW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285E1AC3-1DAD-7B0B-5786-6E96F25AEAE7}"/>
                  </a:ext>
                </a:extLst>
              </p14:cNvPr>
              <p14:cNvContentPartPr/>
              <p14:nvPr/>
            </p14:nvContentPartPr>
            <p14:xfrm>
              <a:off x="11327748" y="5776491"/>
              <a:ext cx="360" cy="3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285E1AC3-1DAD-7B0B-5786-6E96F25AEAE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8748" y="5767491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4A8A1515-97F5-CCF3-6403-9F1F3F66F7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9733" y="2961335"/>
            <a:ext cx="422413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186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【8.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19479"/>
            <a:ext cx="1155449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「玩家在角色待機的情況下可自由施放奧義。」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奧義的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效果很多樣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，大多可以分為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「對自身施法、對他人施法、召喚物件等」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動畫製作上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簡單的奧義以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備戰與支援的動畫為基底增加演出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來實現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更強的儀式感、更多的演出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【8.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，再接回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252175" y="2723588"/>
            <a:ext cx="64191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自身施法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數量與備戰相同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以備戰動作深化，例如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旋轉武器後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舉劍立誓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1C6A92-2865-20D8-45AE-1495F181B771}"/>
              </a:ext>
            </a:extLst>
          </p:cNvPr>
          <p:cNvSpPr txBox="1"/>
          <p:nvPr/>
        </p:nvSpPr>
        <p:spPr>
          <a:xfrm>
            <a:off x="3048785" y="4605167"/>
            <a:ext cx="158980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spcAft>
                <a:spcPts val="600"/>
              </a:spcAft>
            </a:pP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4518DD1-708E-CB6C-AE69-D42F8CBCFBFF}"/>
              </a:ext>
            </a:extLst>
          </p:cNvPr>
          <p:cNvSpPr txBox="1"/>
          <p:nvPr/>
        </p:nvSpPr>
        <p:spPr>
          <a:xfrm>
            <a:off x="6897935" y="2751145"/>
            <a:ext cx="6419183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對他人施法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數量與支援相同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):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以支援動作深化，例如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旋轉武器後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指向他人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DFD08D-62B2-0ED3-A086-D1766098FA5A}"/>
              </a:ext>
            </a:extLst>
          </p:cNvPr>
          <p:cNvSpPr txBox="1"/>
          <p:nvPr/>
        </p:nvSpPr>
        <p:spPr>
          <a:xfrm>
            <a:off x="8807706" y="4605166"/>
            <a:ext cx="158980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spcAft>
                <a:spcPts val="600"/>
              </a:spcAft>
            </a:pP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D401BA-7816-FC41-1BB3-8141645F6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6" y="3534249"/>
            <a:ext cx="3065257" cy="243587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B05153-03BA-0B83-BA37-E319A37BF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3511" y="3386997"/>
            <a:ext cx="1911461" cy="31523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8304AEA-F52E-4C42-7D88-269E83318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5570" y="3671376"/>
            <a:ext cx="2960444" cy="2403184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42201E9-5CE7-5DFB-93BA-7EAEBA8AF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8236" y="3518122"/>
            <a:ext cx="2763242" cy="270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42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【8.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II】</a:t>
            </a:r>
            <a:r>
              <a:rPr lang="en-US" altLang="zh-TW" sz="2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複用戰士的</a:t>
            </a:r>
            <a:r>
              <a:rPr lang="en-US" altLang="zh-TW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531535" y="736869"/>
            <a:ext cx="10437268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部分奧義有「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跨回合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持續詠唱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集氣」的需求，需要設計成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能循環的持續動畫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跨回合持續詠唱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集氣的奧義動畫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結構是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:【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集氣動作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循環播放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)+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施放動作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DFD08D-62B2-0ED3-A086-D1766098FA5A}"/>
              </a:ext>
            </a:extLst>
          </p:cNvPr>
          <p:cNvSpPr txBox="1"/>
          <p:nvPr/>
        </p:nvSpPr>
        <p:spPr>
          <a:xfrm>
            <a:off x="5655969" y="3228695"/>
            <a:ext cx="1589802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</a:p>
          <a:p>
            <a:pPr>
              <a:spcAft>
                <a:spcPts val="600"/>
              </a:spcAft>
            </a:pPr>
            <a:endParaRPr lang="en-US" altLang="zh-TW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游戏机&#10;&#10;描述已自动生成">
            <a:extLst>
              <a:ext uri="{FF2B5EF4-FFF2-40B4-BE49-F238E27FC236}">
                <a16:creationId xmlns:a16="http://schemas.microsoft.com/office/drawing/2014/main" id="{701291A2-6FA1-A408-85B8-8B521D1C35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87" y="1718801"/>
            <a:ext cx="2899208" cy="390185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E5B2719-5DF7-450E-31F0-8EA0674E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602" y="1291215"/>
            <a:ext cx="2347412" cy="4268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884B54C-AF18-2B4A-C239-FCFF00B0C6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82" y="3298816"/>
            <a:ext cx="1518361" cy="1564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8474495D-6890-8B0B-C983-A49EDC3332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0782" y="1718801"/>
            <a:ext cx="1518361" cy="1518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CC6C2918-684D-06C4-C63A-76E99803F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50" y="1294217"/>
            <a:ext cx="2864850" cy="214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6ACC457-C2ED-8A76-64BB-FC4C76EB0510}"/>
              </a:ext>
            </a:extLst>
          </p:cNvPr>
          <p:cNvSpPr txBox="1"/>
          <p:nvPr/>
        </p:nvSpPr>
        <p:spPr>
          <a:xfrm>
            <a:off x="607927" y="5721026"/>
            <a:ext cx="6419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集氣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循環時，角色的布匹與頭髮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有氣流從下往上吹拂的動態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7367767-500C-CE3B-C644-9941DD394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74" y="4924597"/>
            <a:ext cx="2039387" cy="143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2FECC308-B35E-D0AA-06F7-83C9B4388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8551" y="3946433"/>
            <a:ext cx="2864850" cy="1612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CF9D829-8B88-67E3-D2B1-C734414EE971}"/>
              </a:ext>
            </a:extLst>
          </p:cNvPr>
          <p:cNvSpPr txBox="1"/>
          <p:nvPr/>
        </p:nvSpPr>
        <p:spPr>
          <a:xfrm>
            <a:off x="6561683" y="5659612"/>
            <a:ext cx="55541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時，將本來蜷曲蓄能的姿勢伸展開來，力量向前方釋放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06696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050D2275-A892-A83A-03D7-4DFC9A0DB8D3}"/>
              </a:ext>
            </a:extLst>
          </p:cNvPr>
          <p:cNvSpPr/>
          <p:nvPr/>
        </p:nvSpPr>
        <p:spPr>
          <a:xfrm>
            <a:off x="392724" y="1247338"/>
            <a:ext cx="2287867" cy="115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464280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動畫銜接圖二</a:t>
            </a:r>
            <a:b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22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TW" altLang="en-US" sz="2200" b="1" spc="3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操作角色時</a:t>
            </a:r>
            <a:endParaRPr lang="zh-CN" altLang="en-US" sz="2800" b="1" spc="3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2" action="ppaction://hlinksldjump"/>
            <a:extLst>
              <a:ext uri="{FF2B5EF4-FFF2-40B4-BE49-F238E27FC236}">
                <a16:creationId xmlns:a16="http://schemas.microsoft.com/office/drawing/2014/main" id="{44BCC396-9779-3350-B8B3-7D0905E4035C}"/>
              </a:ext>
            </a:extLst>
          </p:cNvPr>
          <p:cNvSpPr/>
          <p:nvPr/>
        </p:nvSpPr>
        <p:spPr>
          <a:xfrm>
            <a:off x="2771953" y="4001221"/>
            <a:ext cx="1427826" cy="5307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呼吸循環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hlinkClick r:id="rId3" action="ppaction://hlinksldjump"/>
            <a:extLst>
              <a:ext uri="{FF2B5EF4-FFF2-40B4-BE49-F238E27FC236}">
                <a16:creationId xmlns:a16="http://schemas.microsoft.com/office/drawing/2014/main" id="{6D37220D-D764-24A7-B121-73805039D0F0}"/>
              </a:ext>
            </a:extLst>
          </p:cNvPr>
          <p:cNvSpPr/>
          <p:nvPr/>
        </p:nvSpPr>
        <p:spPr>
          <a:xfrm>
            <a:off x="4533900" y="2358076"/>
            <a:ext cx="1684001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面擊、背擊、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側擊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hlinkClick r:id="rId4" action="ppaction://hlinksldjump"/>
            <a:extLst>
              <a:ext uri="{FF2B5EF4-FFF2-40B4-BE49-F238E27FC236}">
                <a16:creationId xmlns:a16="http://schemas.microsoft.com/office/drawing/2014/main" id="{BFB90697-B3E2-E9EB-5616-AE4BADA09E32}"/>
              </a:ext>
            </a:extLst>
          </p:cNvPr>
          <p:cNvSpPr/>
          <p:nvPr/>
        </p:nvSpPr>
        <p:spPr>
          <a:xfrm>
            <a:off x="5895264" y="1089791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正面倒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背面倒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ED4468-EE6C-3E51-035A-0D0AC01B69FF}"/>
              </a:ext>
            </a:extLst>
          </p:cNvPr>
          <p:cNvSpPr/>
          <p:nvPr/>
        </p:nvSpPr>
        <p:spPr>
          <a:xfrm>
            <a:off x="7930749" y="2223794"/>
            <a:ext cx="1659963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暈眩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昏厥萎靡 </a:t>
            </a:r>
            <a:endParaRPr lang="en-US" altLang="zh-TW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A678C5-E51D-83B3-004D-9B2076EAE668}"/>
              </a:ext>
            </a:extLst>
          </p:cNvPr>
          <p:cNvSpPr/>
          <p:nvPr/>
        </p:nvSpPr>
        <p:spPr>
          <a:xfrm>
            <a:off x="8016847" y="471194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警戒狀態</a:t>
            </a: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預備攻擊姿勢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7E394090-77FA-20F7-DBCB-B233AAF360F6}"/>
              </a:ext>
            </a:extLst>
          </p:cNvPr>
          <p:cNvCxnSpPr>
            <a:cxnSpLocks/>
          </p:cNvCxnSpPr>
          <p:nvPr/>
        </p:nvCxnSpPr>
        <p:spPr>
          <a:xfrm flipV="1">
            <a:off x="4199779" y="3086818"/>
            <a:ext cx="536344" cy="10478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肘形 153">
            <a:extLst>
              <a:ext uri="{FF2B5EF4-FFF2-40B4-BE49-F238E27FC236}">
                <a16:creationId xmlns:a16="http://schemas.microsoft.com/office/drawing/2014/main" id="{B0F46F86-0EAD-F635-4D0D-5BF1988C4065}"/>
              </a:ext>
            </a:extLst>
          </p:cNvPr>
          <p:cNvCxnSpPr>
            <a:cxnSpLocks/>
          </p:cNvCxnSpPr>
          <p:nvPr/>
        </p:nvCxnSpPr>
        <p:spPr>
          <a:xfrm rot="5400000" flipH="1">
            <a:off x="5847432" y="2368267"/>
            <a:ext cx="899941" cy="5244894"/>
          </a:xfrm>
          <a:prstGeom prst="bentConnector3">
            <a:avLst>
              <a:gd name="adj1" fmla="val -627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5AEBBD76-EDD4-8CB7-38A5-7CE470202EBC}"/>
              </a:ext>
            </a:extLst>
          </p:cNvPr>
          <p:cNvSpPr/>
          <p:nvPr/>
        </p:nvSpPr>
        <p:spPr>
          <a:xfrm>
            <a:off x="1002762" y="5417241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休閒待機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久未動作觸發休閒動作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8" name="连接符: 肘形 157">
            <a:extLst>
              <a:ext uri="{FF2B5EF4-FFF2-40B4-BE49-F238E27FC236}">
                <a16:creationId xmlns:a16="http://schemas.microsoft.com/office/drawing/2014/main" id="{A5337DA0-C1C3-B9AE-EA11-39F93C0A82D3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1793311" y="4266588"/>
            <a:ext cx="978642" cy="116530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>
            <a:extLst>
              <a:ext uri="{FF2B5EF4-FFF2-40B4-BE49-F238E27FC236}">
                <a16:creationId xmlns:a16="http://schemas.microsoft.com/office/drawing/2014/main" id="{FB1366E9-E7E9-CE15-430F-E6BE0C3871EB}"/>
              </a:ext>
            </a:extLst>
          </p:cNvPr>
          <p:cNvSpPr/>
          <p:nvPr/>
        </p:nvSpPr>
        <p:spPr>
          <a:xfrm>
            <a:off x="510397" y="1487894"/>
            <a:ext cx="513183" cy="559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E2701D13-CE56-88EA-29D1-5CA33A2BACC9}"/>
              </a:ext>
            </a:extLst>
          </p:cNvPr>
          <p:cNvSpPr/>
          <p:nvPr/>
        </p:nvSpPr>
        <p:spPr>
          <a:xfrm>
            <a:off x="510397" y="1764702"/>
            <a:ext cx="513183" cy="55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D01E4AD-036E-FA1A-A9B4-32EF5C83A660}"/>
              </a:ext>
            </a:extLst>
          </p:cNvPr>
          <p:cNvSpPr/>
          <p:nvPr/>
        </p:nvSpPr>
        <p:spPr>
          <a:xfrm>
            <a:off x="510396" y="2046711"/>
            <a:ext cx="513183" cy="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124DDA2-70EA-FBB4-F2A9-3EDDABAC5A7C}"/>
              </a:ext>
            </a:extLst>
          </p:cNvPr>
          <p:cNvSpPr txBox="1"/>
          <p:nvPr/>
        </p:nvSpPr>
        <p:spPr>
          <a:xfrm>
            <a:off x="1023579" y="1368351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若觸發前格必然觸發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D582D72-9AB5-152A-F9F3-FFBA22BBDCCF}"/>
              </a:ext>
            </a:extLst>
          </p:cNvPr>
          <p:cNvSpPr txBox="1"/>
          <p:nvPr/>
        </p:nvSpPr>
        <p:spPr>
          <a:xfrm>
            <a:off x="1019743" y="16507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經常觸發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3D3451E7-E96B-F5F0-7BE3-722BA0345EBD}"/>
              </a:ext>
            </a:extLst>
          </p:cNvPr>
          <p:cNvSpPr txBox="1"/>
          <p:nvPr/>
        </p:nvSpPr>
        <p:spPr>
          <a:xfrm>
            <a:off x="1012448" y="193130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未進行移動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DCEFE02-3988-61E4-72E6-6830601D8573}"/>
              </a:ext>
            </a:extLst>
          </p:cNvPr>
          <p:cNvCxnSpPr>
            <a:cxnSpLocks/>
            <a:stCxn id="9" idx="1"/>
          </p:cNvCxnSpPr>
          <p:nvPr/>
        </p:nvCxnSpPr>
        <p:spPr>
          <a:xfrm rot="10800000" flipV="1">
            <a:off x="3938954" y="2718053"/>
            <a:ext cx="594946" cy="1283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5418DB47-23BB-5546-FC0D-0C8E075645B6}"/>
              </a:ext>
            </a:extLst>
          </p:cNvPr>
          <p:cNvSpPr/>
          <p:nvPr/>
        </p:nvSpPr>
        <p:spPr>
          <a:xfrm>
            <a:off x="785448" y="2948847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開戰動畫</a:t>
            </a:r>
            <a:endParaRPr lang="en-US" altLang="zh-TW" sz="16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戰鬥開始時角色的表演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34CCA1-E259-5976-E2C6-DE1792E4248C}"/>
              </a:ext>
            </a:extLst>
          </p:cNvPr>
          <p:cNvSpPr/>
          <p:nvPr/>
        </p:nvSpPr>
        <p:spPr>
          <a:xfrm>
            <a:off x="4736123" y="4697288"/>
            <a:ext cx="1752600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13.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追擊</a:t>
            </a:r>
            <a:endParaRPr lang="en-US" altLang="zh-TW" sz="16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沿用支援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连接符: 肘形 6">
            <a:extLst>
              <a:ext uri="{FF2B5EF4-FFF2-40B4-BE49-F238E27FC236}">
                <a16:creationId xmlns:a16="http://schemas.microsoft.com/office/drawing/2014/main" id="{76B73521-E6D2-0716-2CD2-4008B845FD09}"/>
              </a:ext>
            </a:extLst>
          </p:cNvPr>
          <p:cNvCxnSpPr>
            <a:stCxn id="3" idx="3"/>
            <a:endCxn id="4" idx="0"/>
          </p:cNvCxnSpPr>
          <p:nvPr/>
        </p:nvCxnSpPr>
        <p:spPr>
          <a:xfrm>
            <a:off x="2554639" y="3214214"/>
            <a:ext cx="931227" cy="78700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892E744-5544-7C49-C488-C4FA262785A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589576" y="4227969"/>
            <a:ext cx="1269739" cy="1108804"/>
          </a:xfrm>
          <a:prstGeom prst="bentConnector3">
            <a:avLst>
              <a:gd name="adj1" fmla="val 100549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连接符: 肘形 16">
            <a:extLst>
              <a:ext uri="{FF2B5EF4-FFF2-40B4-BE49-F238E27FC236}">
                <a16:creationId xmlns:a16="http://schemas.microsoft.com/office/drawing/2014/main" id="{FED9F031-B7F9-1DB6-6A43-17ACCD2760B1}"/>
              </a:ext>
            </a:extLst>
          </p:cNvPr>
          <p:cNvCxnSpPr>
            <a:cxnSpLocks/>
          </p:cNvCxnSpPr>
          <p:nvPr/>
        </p:nvCxnSpPr>
        <p:spPr>
          <a:xfrm flipV="1">
            <a:off x="6217901" y="1818111"/>
            <a:ext cx="391276" cy="6355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50D8AC58-5D05-DAEE-0D72-432CEAC31C06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6217901" y="2711873"/>
            <a:ext cx="1712848" cy="6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连接符: 肘形 29">
            <a:extLst>
              <a:ext uri="{FF2B5EF4-FFF2-40B4-BE49-F238E27FC236}">
                <a16:creationId xmlns:a16="http://schemas.microsoft.com/office/drawing/2014/main" id="{AD7007E7-55FB-CC4B-0106-F9D3998D6643}"/>
              </a:ext>
            </a:extLst>
          </p:cNvPr>
          <p:cNvCxnSpPr>
            <a:cxnSpLocks/>
          </p:cNvCxnSpPr>
          <p:nvPr/>
        </p:nvCxnSpPr>
        <p:spPr>
          <a:xfrm rot="16200000" flipH="1">
            <a:off x="5721371" y="3035771"/>
            <a:ext cx="649910" cy="73442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63B6455A-AABD-5FAA-C5A2-79DFAC24995A}"/>
              </a:ext>
            </a:extLst>
          </p:cNvPr>
          <p:cNvSpPr/>
          <p:nvPr/>
        </p:nvSpPr>
        <p:spPr>
          <a:xfrm>
            <a:off x="6413539" y="365003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14.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反擊</a:t>
            </a:r>
            <a:endParaRPr lang="en-US" altLang="zh-TW" sz="16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沿用終結技動畫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连接符: 肘形 38">
            <a:extLst>
              <a:ext uri="{FF2B5EF4-FFF2-40B4-BE49-F238E27FC236}">
                <a16:creationId xmlns:a16="http://schemas.microsoft.com/office/drawing/2014/main" id="{B906A5EE-4086-9A99-DE9D-F6D2C08413D2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5408688" y="533108"/>
            <a:ext cx="1777427" cy="5158797"/>
          </a:xfrm>
          <a:prstGeom prst="bentConnector3">
            <a:avLst>
              <a:gd name="adj1" fmla="val -855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3E35E907-F091-F72C-2DC7-0DA54240C406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4211300" y="4415268"/>
            <a:ext cx="1401123" cy="2820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连接符: 肘形 50">
            <a:extLst>
              <a:ext uri="{FF2B5EF4-FFF2-40B4-BE49-F238E27FC236}">
                <a16:creationId xmlns:a16="http://schemas.microsoft.com/office/drawing/2014/main" id="{FD286EB8-675F-E7E7-BA29-3388F8FC5886}"/>
              </a:ext>
            </a:extLst>
          </p:cNvPr>
          <p:cNvCxnSpPr>
            <a:cxnSpLocks/>
          </p:cNvCxnSpPr>
          <p:nvPr/>
        </p:nvCxnSpPr>
        <p:spPr>
          <a:xfrm rot="10800000" flipV="1">
            <a:off x="4190987" y="4257794"/>
            <a:ext cx="2213760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连接符: 肘形 64">
            <a:extLst>
              <a:ext uri="{FF2B5EF4-FFF2-40B4-BE49-F238E27FC236}">
                <a16:creationId xmlns:a16="http://schemas.microsoft.com/office/drawing/2014/main" id="{B5602B2F-2189-D7AC-DF61-6B4865354C69}"/>
              </a:ext>
            </a:extLst>
          </p:cNvPr>
          <p:cNvCxnSpPr>
            <a:cxnSpLocks/>
          </p:cNvCxnSpPr>
          <p:nvPr/>
        </p:nvCxnSpPr>
        <p:spPr>
          <a:xfrm rot="10800000">
            <a:off x="3934789" y="4531954"/>
            <a:ext cx="797565" cy="53211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8630488D-FDFC-2C1B-0E46-30B375B3735A}"/>
              </a:ext>
            </a:extLst>
          </p:cNvPr>
          <p:cNvSpPr/>
          <p:nvPr/>
        </p:nvSpPr>
        <p:spPr>
          <a:xfrm>
            <a:off x="9483143" y="471194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警戒攻擊</a:t>
            </a:r>
            <a:endParaRPr lang="en-US" altLang="zh-TW" sz="16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施放增益友軍技能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5" name="连接符: 肘形 84">
            <a:extLst>
              <a:ext uri="{FF2B5EF4-FFF2-40B4-BE49-F238E27FC236}">
                <a16:creationId xmlns:a16="http://schemas.microsoft.com/office/drawing/2014/main" id="{36F24601-ABAC-2C37-7603-CDCD0AC8B32B}"/>
              </a:ext>
            </a:extLst>
          </p:cNvPr>
          <p:cNvCxnSpPr>
            <a:stCxn id="67" idx="2"/>
            <a:endCxn id="4" idx="2"/>
          </p:cNvCxnSpPr>
          <p:nvPr/>
        </p:nvCxnSpPr>
        <p:spPr>
          <a:xfrm rot="5400000" flipH="1">
            <a:off x="6391490" y="1626330"/>
            <a:ext cx="899941" cy="6711190"/>
          </a:xfrm>
          <a:prstGeom prst="bentConnector3">
            <a:avLst>
              <a:gd name="adj1" fmla="val -722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 87">
            <a:hlinkClick r:id="rId3" action="ppaction://hlinksldjump"/>
            <a:extLst>
              <a:ext uri="{FF2B5EF4-FFF2-40B4-BE49-F238E27FC236}">
                <a16:creationId xmlns:a16="http://schemas.microsoft.com/office/drawing/2014/main" id="{C321D986-A366-C57A-C648-E56A11FB6799}"/>
              </a:ext>
            </a:extLst>
          </p:cNvPr>
          <p:cNvSpPr/>
          <p:nvPr/>
        </p:nvSpPr>
        <p:spPr>
          <a:xfrm>
            <a:off x="3986743" y="1557138"/>
            <a:ext cx="1684001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17.</a:t>
            </a:r>
            <a:r>
              <a:rPr lang="zh-TW" altLang="en-US" sz="16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受擊退</a:t>
            </a:r>
            <a:endParaRPr lang="en-US" altLang="zh-TW" sz="16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0010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050D2275-A892-A83A-03D7-4DFC9A0DB8D3}"/>
              </a:ext>
            </a:extLst>
          </p:cNvPr>
          <p:cNvSpPr/>
          <p:nvPr/>
        </p:nvSpPr>
        <p:spPr>
          <a:xfrm>
            <a:off x="392724" y="1247338"/>
            <a:ext cx="2287867" cy="115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464280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動畫銜接圖一</a:t>
            </a:r>
            <a:b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2200" b="1" spc="3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操作角色行動時</a:t>
            </a:r>
            <a:endParaRPr lang="zh-CN" altLang="en-US" sz="2800" b="1" spc="3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2" action="ppaction://hlinksldjump"/>
            <a:extLst>
              <a:ext uri="{FF2B5EF4-FFF2-40B4-BE49-F238E27FC236}">
                <a16:creationId xmlns:a16="http://schemas.microsoft.com/office/drawing/2014/main" id="{44BCC396-9779-3350-B8B3-7D0905E4035C}"/>
              </a:ext>
            </a:extLst>
          </p:cNvPr>
          <p:cNvSpPr/>
          <p:nvPr/>
        </p:nvSpPr>
        <p:spPr>
          <a:xfrm>
            <a:off x="2379229" y="4045182"/>
            <a:ext cx="1427826" cy="5307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呼吸循環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hlinkClick r:id="rId3" action="ppaction://hlinksldjump"/>
            <a:extLst>
              <a:ext uri="{FF2B5EF4-FFF2-40B4-BE49-F238E27FC236}">
                <a16:creationId xmlns:a16="http://schemas.microsoft.com/office/drawing/2014/main" id="{6D37220D-D764-24A7-B121-73805039D0F0}"/>
              </a:ext>
            </a:extLst>
          </p:cNvPr>
          <p:cNvSpPr/>
          <p:nvPr/>
        </p:nvSpPr>
        <p:spPr>
          <a:xfrm>
            <a:off x="4141176" y="2402037"/>
            <a:ext cx="1684001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預備啟動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積蓄力量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hlinkClick r:id="rId4" action="ppaction://hlinksldjump"/>
            <a:extLst>
              <a:ext uri="{FF2B5EF4-FFF2-40B4-BE49-F238E27FC236}">
                <a16:creationId xmlns:a16="http://schemas.microsoft.com/office/drawing/2014/main" id="{BFB90697-B3E2-E9EB-5616-AE4BADA09E32}"/>
              </a:ext>
            </a:extLst>
          </p:cNvPr>
          <p:cNvSpPr/>
          <p:nvPr/>
        </p:nvSpPr>
        <p:spPr>
          <a:xfrm>
            <a:off x="5502540" y="113375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走跑循環動畫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ED4468-EE6C-3E51-035A-0D0AC01B69FF}"/>
              </a:ext>
            </a:extLst>
          </p:cNvPr>
          <p:cNvSpPr/>
          <p:nvPr/>
        </p:nvSpPr>
        <p:spPr>
          <a:xfrm>
            <a:off x="8890546" y="1010397"/>
            <a:ext cx="1427826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移動中接觸敵方單位時將其推開一格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CC448C-C329-4314-8520-BAF53E9F2808}"/>
              </a:ext>
            </a:extLst>
          </p:cNvPr>
          <p:cNvSpPr/>
          <p:nvPr/>
        </p:nvSpPr>
        <p:spPr>
          <a:xfrm>
            <a:off x="10221182" y="2139654"/>
            <a:ext cx="1578094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移動到終點時對範圍內敵人進行攻擊</a:t>
            </a:r>
            <a:b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攻擊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後搖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6498A5-C24F-8FA7-EA8B-AEF547728F26}"/>
              </a:ext>
            </a:extLst>
          </p:cNvPr>
          <p:cNvSpPr/>
          <p:nvPr/>
        </p:nvSpPr>
        <p:spPr>
          <a:xfrm>
            <a:off x="6910210" y="3266967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施放強化自身技能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A678C5-E51D-83B3-004D-9B2076EAE668}"/>
              </a:ext>
            </a:extLst>
          </p:cNvPr>
          <p:cNvSpPr/>
          <p:nvPr/>
        </p:nvSpPr>
        <p:spPr>
          <a:xfrm>
            <a:off x="7624123" y="4755903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施放增益友軍技能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7E394090-77FA-20F7-DBCB-B233AAF360F6}"/>
              </a:ext>
            </a:extLst>
          </p:cNvPr>
          <p:cNvCxnSpPr>
            <a:cxnSpLocks/>
          </p:cNvCxnSpPr>
          <p:nvPr/>
        </p:nvCxnSpPr>
        <p:spPr>
          <a:xfrm flipV="1">
            <a:off x="3807055" y="3130779"/>
            <a:ext cx="536344" cy="1047882"/>
          </a:xfrm>
          <a:prstGeom prst="bentConnector2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98DF75B0-BF4C-1147-2B9A-9958FDF808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26259" y="1736275"/>
            <a:ext cx="482582" cy="298356"/>
          </a:xfrm>
          <a:prstGeom prst="bentConnector3">
            <a:avLst>
              <a:gd name="adj1" fmla="val -1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6564408B-0F91-0B56-F7EF-12A63D2830F8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5825177" y="1853705"/>
            <a:ext cx="391276" cy="9083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69E7FB81-EA3F-C68C-E2C3-EDF0DFDE7AB0}"/>
              </a:ext>
            </a:extLst>
          </p:cNvPr>
          <p:cNvCxnSpPr>
            <a:cxnSpLocks/>
          </p:cNvCxnSpPr>
          <p:nvPr/>
        </p:nvCxnSpPr>
        <p:spPr>
          <a:xfrm>
            <a:off x="5833100" y="2890643"/>
            <a:ext cx="1799815" cy="367532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2299B5C9-0704-7ABB-BCC5-2ACA59A82EA9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5638355" y="3130112"/>
            <a:ext cx="2000068" cy="19714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286F9B6A-D2B8-3A9D-E53F-00EEECEECB42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16200000" flipH="1">
            <a:off x="7596588" y="4014454"/>
            <a:ext cx="768983" cy="7139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BB9AC7F0-C412-A098-BEB1-C878B3527131}"/>
              </a:ext>
            </a:extLst>
          </p:cNvPr>
          <p:cNvCxnSpPr>
            <a:stCxn id="9" idx="0"/>
            <a:endCxn id="17" idx="3"/>
          </p:cNvCxnSpPr>
          <p:nvPr/>
        </p:nvCxnSpPr>
        <p:spPr>
          <a:xfrm rot="16200000" flipH="1">
            <a:off x="8278378" y="-893164"/>
            <a:ext cx="225696" cy="6816099"/>
          </a:xfrm>
          <a:prstGeom prst="bentConnector4">
            <a:avLst>
              <a:gd name="adj1" fmla="val -893876"/>
              <a:gd name="adj2" fmla="val 10335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70F54F87-9F8B-A692-8B39-CAC6F0D84A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9714" y="2157996"/>
            <a:ext cx="1390158" cy="810203"/>
          </a:xfrm>
          <a:prstGeom prst="bentConnector3">
            <a:avLst>
              <a:gd name="adj1" fmla="val 53162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B66ED5D0-3C67-4F1C-BCE3-E26FD735CC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42843" y="2655735"/>
            <a:ext cx="2902197" cy="1298142"/>
          </a:xfrm>
          <a:prstGeom prst="bentConnector3">
            <a:avLst>
              <a:gd name="adj1" fmla="val 209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D2401CB0-BC4C-1776-9D8C-00220CF3BDC4}"/>
              </a:ext>
            </a:extLst>
          </p:cNvPr>
          <p:cNvSpPr/>
          <p:nvPr/>
        </p:nvSpPr>
        <p:spPr>
          <a:xfrm>
            <a:off x="7001698" y="1133749"/>
            <a:ext cx="1262433" cy="7254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移動中止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跑停動畫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5920A302-8C73-5792-1EB6-B9F2D7F1550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257527" y="-599742"/>
            <a:ext cx="123355" cy="3361630"/>
          </a:xfrm>
          <a:prstGeom prst="bentConnector3">
            <a:avLst>
              <a:gd name="adj1" fmla="val -277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FB204881-BA51-3F31-B13A-95895FAF41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29548" y="-617533"/>
            <a:ext cx="123355" cy="3361630"/>
          </a:xfrm>
          <a:prstGeom prst="bentConnector3">
            <a:avLst>
              <a:gd name="adj1" fmla="val 28531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1CA90B4D-9EBA-57C6-8AC8-E992F9641C7F}"/>
              </a:ext>
            </a:extLst>
          </p:cNvPr>
          <p:cNvCxnSpPr>
            <a:stCxn id="17" idx="2"/>
            <a:endCxn id="19" idx="3"/>
          </p:cNvCxnSpPr>
          <p:nvPr/>
        </p:nvCxnSpPr>
        <p:spPr>
          <a:xfrm rot="5400000">
            <a:off x="9031055" y="3136706"/>
            <a:ext cx="2000068" cy="19582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肘形 148">
            <a:extLst>
              <a:ext uri="{FF2B5EF4-FFF2-40B4-BE49-F238E27FC236}">
                <a16:creationId xmlns:a16="http://schemas.microsoft.com/office/drawing/2014/main" id="{810609B1-16EF-93C0-C534-4FAB0505EF07}"/>
              </a:ext>
            </a:extLst>
          </p:cNvPr>
          <p:cNvCxnSpPr>
            <a:endCxn id="4" idx="2"/>
          </p:cNvCxnSpPr>
          <p:nvPr/>
        </p:nvCxnSpPr>
        <p:spPr>
          <a:xfrm rot="10800000" flipV="1">
            <a:off x="3093142" y="3115811"/>
            <a:ext cx="8336858" cy="1460104"/>
          </a:xfrm>
          <a:prstGeom prst="bentConnector4">
            <a:avLst>
              <a:gd name="adj1" fmla="val -169"/>
              <a:gd name="adj2" fmla="val 236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肘形 153">
            <a:extLst>
              <a:ext uri="{FF2B5EF4-FFF2-40B4-BE49-F238E27FC236}">
                <a16:creationId xmlns:a16="http://schemas.microsoft.com/office/drawing/2014/main" id="{B0F46F86-0EAD-F635-4D0D-5BF1988C4065}"/>
              </a:ext>
            </a:extLst>
          </p:cNvPr>
          <p:cNvCxnSpPr>
            <a:cxnSpLocks/>
          </p:cNvCxnSpPr>
          <p:nvPr/>
        </p:nvCxnSpPr>
        <p:spPr>
          <a:xfrm rot="5400000" flipH="1">
            <a:off x="5454708" y="2412228"/>
            <a:ext cx="899941" cy="5244894"/>
          </a:xfrm>
          <a:prstGeom prst="bentConnector3">
            <a:avLst>
              <a:gd name="adj1" fmla="val -62727"/>
            </a:avLst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5AEBBD76-EDD4-8CB7-38A5-7CE470202EBC}"/>
              </a:ext>
            </a:extLst>
          </p:cNvPr>
          <p:cNvSpPr/>
          <p:nvPr/>
        </p:nvSpPr>
        <p:spPr>
          <a:xfrm>
            <a:off x="610038" y="4953913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施放動作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視內容而定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8" name="连接符: 肘形 157">
            <a:extLst>
              <a:ext uri="{FF2B5EF4-FFF2-40B4-BE49-F238E27FC236}">
                <a16:creationId xmlns:a16="http://schemas.microsoft.com/office/drawing/2014/main" id="{A5337DA0-C1C3-B9AE-EA11-39F93C0A82D3}"/>
              </a:ext>
            </a:extLst>
          </p:cNvPr>
          <p:cNvCxnSpPr>
            <a:cxnSpLocks/>
            <a:stCxn id="4" idx="1"/>
            <a:endCxn id="156" idx="0"/>
          </p:cNvCxnSpPr>
          <p:nvPr/>
        </p:nvCxnSpPr>
        <p:spPr>
          <a:xfrm rot="10800000" flipV="1">
            <a:off x="1494635" y="4310549"/>
            <a:ext cx="884595" cy="6433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>
            <a:extLst>
              <a:ext uri="{FF2B5EF4-FFF2-40B4-BE49-F238E27FC236}">
                <a16:creationId xmlns:a16="http://schemas.microsoft.com/office/drawing/2014/main" id="{FB1366E9-E7E9-CE15-430F-E6BE0C3871EB}"/>
              </a:ext>
            </a:extLst>
          </p:cNvPr>
          <p:cNvSpPr/>
          <p:nvPr/>
        </p:nvSpPr>
        <p:spPr>
          <a:xfrm>
            <a:off x="510397" y="1487894"/>
            <a:ext cx="513183" cy="559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E2701D13-CE56-88EA-29D1-5CA33A2BACC9}"/>
              </a:ext>
            </a:extLst>
          </p:cNvPr>
          <p:cNvSpPr/>
          <p:nvPr/>
        </p:nvSpPr>
        <p:spPr>
          <a:xfrm>
            <a:off x="510397" y="1764702"/>
            <a:ext cx="513183" cy="55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D01E4AD-036E-FA1A-A9B4-32EF5C83A660}"/>
              </a:ext>
            </a:extLst>
          </p:cNvPr>
          <p:cNvSpPr/>
          <p:nvPr/>
        </p:nvSpPr>
        <p:spPr>
          <a:xfrm>
            <a:off x="510396" y="2046711"/>
            <a:ext cx="513183" cy="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124DDA2-70EA-FBB4-F2A9-3EDDABAC5A7C}"/>
              </a:ext>
            </a:extLst>
          </p:cNvPr>
          <p:cNvSpPr txBox="1"/>
          <p:nvPr/>
        </p:nvSpPr>
        <p:spPr>
          <a:xfrm>
            <a:off x="1023579" y="1368351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若觸發前格必然觸發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D582D72-9AB5-152A-F9F3-FFBA22BBDCCF}"/>
              </a:ext>
            </a:extLst>
          </p:cNvPr>
          <p:cNvSpPr txBox="1"/>
          <p:nvPr/>
        </p:nvSpPr>
        <p:spPr>
          <a:xfrm>
            <a:off x="1019743" y="16507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經常觸發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3D3451E7-E96B-F5F0-7BE3-722BA0345EBD}"/>
              </a:ext>
            </a:extLst>
          </p:cNvPr>
          <p:cNvSpPr txBox="1"/>
          <p:nvPr/>
        </p:nvSpPr>
        <p:spPr>
          <a:xfrm>
            <a:off x="1012448" y="193130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未進行移動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DCEFE02-3988-61E4-72E6-6830601D8573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3349870" y="2762014"/>
            <a:ext cx="791307" cy="1283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D6A3A766-4D84-7301-8F3E-9F2F2FCABF40}"/>
              </a:ext>
            </a:extLst>
          </p:cNvPr>
          <p:cNvCxnSpPr>
            <a:cxnSpLocks/>
            <a:stCxn id="91" idx="2"/>
          </p:cNvCxnSpPr>
          <p:nvPr/>
        </p:nvCxnSpPr>
        <p:spPr>
          <a:xfrm rot="16200000" flipH="1">
            <a:off x="8691677" y="800458"/>
            <a:ext cx="470744" cy="25882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3FE8445-7EB0-DFC9-F00B-5E5E598093A2}"/>
              </a:ext>
            </a:extLst>
          </p:cNvPr>
          <p:cNvSpPr/>
          <p:nvPr/>
        </p:nvSpPr>
        <p:spPr>
          <a:xfrm>
            <a:off x="613697" y="5545964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蓄力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詠唱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持續集氣的循環動畫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046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48E68F4A-0403-13B1-CACB-EB6EA9876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6310" y="2239050"/>
            <a:ext cx="2942683" cy="357630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【9.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r>
              <a:rPr lang="en-US" altLang="zh-TW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</a:t>
            </a:r>
            <a:r>
              <a:rPr lang="zh-TW" altLang="en-US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個動畫</a:t>
            </a:r>
            <a:r>
              <a:rPr lang="en-US" altLang="zh-TW" sz="16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TW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TW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複用戰士的</a:t>
            </a:r>
            <a:r>
              <a:rPr lang="en-US" altLang="zh-TW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「角色受到傷害時」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的動畫，時長短而有力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短促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、辨識度高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必須流暢銜接到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【9.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再銜接回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【10.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】/【12.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暈眩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參考圖的動態可能過大，需要斟酌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182229-5AB4-FF7A-7F45-092E834DC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8741" y="2417045"/>
            <a:ext cx="2795322" cy="295505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9077ADE-37FC-F335-1103-8EC2C6F75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8" y="2417045"/>
            <a:ext cx="2423735" cy="335122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0E747A-E8F2-E32F-BB4F-73752D29A1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046254" y="2626909"/>
            <a:ext cx="3351230" cy="280058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8B5C62E-CC4F-BF25-C971-394C563CEE21}"/>
              </a:ext>
            </a:extLst>
          </p:cNvPr>
          <p:cNvSpPr txBox="1"/>
          <p:nvPr/>
        </p:nvSpPr>
        <p:spPr>
          <a:xfrm>
            <a:off x="1344383" y="5932060"/>
            <a:ext cx="64191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正面受擊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身體向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彎曲</a:t>
            </a:r>
            <a:endParaRPr lang="en-US" altLang="zh-TW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E5AEF5E-A89C-E417-F799-6A4F33C1C647}"/>
              </a:ext>
            </a:extLst>
          </p:cNvPr>
          <p:cNvSpPr txBox="1"/>
          <p:nvPr/>
        </p:nvSpPr>
        <p:spPr>
          <a:xfrm>
            <a:off x="8038261" y="5926322"/>
            <a:ext cx="30331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背面受擊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身體向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後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彎曲</a:t>
            </a:r>
            <a:endParaRPr lang="en-US" altLang="zh-TW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4508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【10.</a:t>
            </a:r>
            <a:r>
              <a:rPr lang="zh-TW" altLang="en-US" sz="28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r>
              <a:rPr lang="en-US" altLang="zh-TW" sz="16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</a:t>
            </a:r>
            <a:r>
              <a:rPr lang="zh-TW" altLang="en-US" sz="16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個動畫</a:t>
            </a:r>
            <a:r>
              <a:rPr lang="en-US" altLang="zh-TW" sz="16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TW" sz="28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「角色血量歸零時」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的動畫，接在受擊之後播放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隱忍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、辨識度高、雙膝跪地 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或是任何跟戰士有差異的死亡過程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【9.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必須流暢銜接到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【10.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最終的死亡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需要跟戰士的相同、但過程要拉開差距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B5C62E-CC4F-BF25-C971-394C563CEE21}"/>
              </a:ext>
            </a:extLst>
          </p:cNvPr>
          <p:cNvSpPr txBox="1"/>
          <p:nvPr/>
        </p:nvSpPr>
        <p:spPr>
          <a:xfrm>
            <a:off x="2558072" y="6020937"/>
            <a:ext cx="79479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受致命傷    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跪姿以武器撐地、顫抖搖晃  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徹底力竭後倒地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正面與反面各一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332BBD-7EB7-E04B-7B42-8D88F1628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1466" y="2516353"/>
            <a:ext cx="2557216" cy="3409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F44A722-DAA1-8591-58A6-107FBB8EC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22" y="993822"/>
            <a:ext cx="3425876" cy="256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52EACC-5EF9-111D-83F1-73A6ED9FD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7822" y="3563229"/>
            <a:ext cx="3516923" cy="234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B6402C1-BF06-5C68-BB0A-61300E13C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49" y="2516353"/>
            <a:ext cx="2680586" cy="329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145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【10-1.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II-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主角死亡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TW" sz="1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複用戰士的</a:t>
            </a:r>
            <a:r>
              <a:rPr lang="en-US" altLang="zh-TW" sz="1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主角專用死亡動畫的時機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「我方全體角色死亡時」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的動畫，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若主角早已死亡，就從地面軀體開始播放動畫；若剛剛死亡就銜接受擊動畫撥放。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神聖感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心臟飛離後轉為軀殼的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哀傷感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【9.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】/【10.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必須流暢銜接到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【10-1.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主角死亡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8B5C62E-CC4F-BF25-C971-394C563CEE21}"/>
              </a:ext>
            </a:extLst>
          </p:cNvPr>
          <p:cNvSpPr txBox="1"/>
          <p:nvPr/>
        </p:nvSpPr>
        <p:spPr>
          <a:xfrm>
            <a:off x="95519" y="6020937"/>
            <a:ext cx="120964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正側面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死亡倒地姿勢     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身體緩緩上浮，心臟慢慢飄離軀體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心臟突加速，沖出畫面 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身體氣力被抽空、浮力同時消失落地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AE52EACC-5EF9-111D-83F1-73A6ED9FD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9" y="3307474"/>
            <a:ext cx="2277403" cy="151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E48DAF-CFC5-E12A-C9B5-F87E508D6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258" y="2218928"/>
            <a:ext cx="5483469" cy="361021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68BCD0A-30A9-EDCE-AC5C-4F286390BD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812" y="2543158"/>
            <a:ext cx="2961749" cy="2961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6947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【11.</a:t>
            </a:r>
            <a:r>
              <a:rPr lang="zh-TW" altLang="en-US" sz="28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休閒待機</a:t>
            </a:r>
            <a:r>
              <a:rPr lang="en-US" altLang="zh-TW" sz="28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19479"/>
            <a:ext cx="115544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休閒待機的時機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「角色在未被操作也未受到傷害的狀態下，經過一段時間後自動播放」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目的是為了讓人物看起來更加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生動鮮活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，其中的伸展動態完成後，需要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在休閒待機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停駐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2~3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秒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，再接回待機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與待機狀態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差異化、靜態轉動態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休閒待機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，再接回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615461" y="6126955"/>
            <a:ext cx="100671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右手持握武器頭部朝下放置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插入地面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中，身體動態變得鬆弛     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接著，左手做一些伸展或是撥髮之類的休閒動作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7246CF0-ED3D-9D4A-FDA8-91FFECD98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041691" y="2209733"/>
            <a:ext cx="2748351" cy="32766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4388710-EC0C-3433-59E1-94004B2A1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790042" y="2175437"/>
            <a:ext cx="2779790" cy="317798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14272ED6-2C8B-6760-3B64-68318017395E}"/>
                  </a:ext>
                </a:extLst>
              </p14:cNvPr>
              <p14:cNvContentPartPr/>
              <p14:nvPr/>
            </p14:nvContentPartPr>
            <p14:xfrm rot="19142689" flipH="1">
              <a:off x="9466785" y="2209424"/>
              <a:ext cx="632950" cy="271008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14272ED6-2C8B-6760-3B64-6831801739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9142689" flipH="1">
                <a:off x="9458144" y="2200424"/>
                <a:ext cx="650592" cy="272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C73F2DF5-337D-8910-35F3-F3F96F3D2D17}"/>
                  </a:ext>
                </a:extLst>
              </p14:cNvPr>
              <p14:cNvContentPartPr/>
              <p14:nvPr/>
            </p14:nvContentPartPr>
            <p14:xfrm rot="19142689">
              <a:off x="9816987" y="3918898"/>
              <a:ext cx="151920" cy="26280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C73F2DF5-337D-8910-35F3-F3F96F3D2D1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 rot="19142689">
                <a:off x="9807987" y="3909898"/>
                <a:ext cx="169560" cy="280440"/>
              </a:xfrm>
              <a:prstGeom prst="rect">
                <a:avLst/>
              </a:prstGeom>
            </p:spPr>
          </p:pic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D84B726C-1248-3F8B-A28D-B5E31137C8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21419" y="2175437"/>
            <a:ext cx="3634259" cy="3749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75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【12.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暈眩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en-US" altLang="zh-TW" sz="1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TW" altLang="en-US" sz="1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複用戰士的</a:t>
            </a:r>
            <a:r>
              <a:rPr lang="en-US" altLang="zh-TW" sz="1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19479"/>
            <a:ext cx="1155449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暈眩的時機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「角色被數度背刺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失衡值過高時會暈眩」，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動畫表現上需要跟待機差異明顯、高辨識度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委靡軟爛、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緩慢搖晃</a:t>
            </a:r>
            <a:b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 9.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受擊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暈眩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C56569A-FBB8-540D-3CD3-233B13FEDF3D}"/>
              </a:ext>
            </a:extLst>
          </p:cNvPr>
          <p:cNvSpPr txBox="1"/>
          <p:nvPr/>
        </p:nvSpPr>
        <p:spPr>
          <a:xfrm>
            <a:off x="3584808" y="5778190"/>
            <a:ext cx="9258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身體前傾低頭，頭部與肩部</a:t>
            </a:r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緩慢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搖晃、畫圈</a:t>
            </a:r>
            <a:endParaRPr lang="en-US" altLang="zh-TW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6DCB7E-505A-5AB1-E55B-BB4B2F0C9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186" y="2545296"/>
            <a:ext cx="2274752" cy="30743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58F9A15-2C45-F147-B04C-992E2064A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1420" y="2193579"/>
            <a:ext cx="2619915" cy="334823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C48A147-AE35-81DC-EE33-C12FFCEF4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8817" y="2193579"/>
            <a:ext cx="2507036" cy="342749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F02E1243-F2FC-55A7-CF62-5714B6FCD362}"/>
                  </a:ext>
                </a:extLst>
              </p14:cNvPr>
              <p14:cNvContentPartPr/>
              <p14:nvPr/>
            </p14:nvContentPartPr>
            <p14:xfrm>
              <a:off x="2578002" y="3005571"/>
              <a:ext cx="685800" cy="98172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F02E1243-F2FC-55A7-CF62-5714B6FCD36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9002" y="2996571"/>
                <a:ext cx="703440" cy="9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7375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刺客職業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整體動作性格概述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刺客的職業定位是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高額單體輸出、重複斬擊路徑上的敵人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雙手各持一把武器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反手持握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、高速多段斬擊、移動迅捷感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、速度極快故斬擊出現後於攻擊動畫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EE458B0F-AFFC-9A4A-0C74-A9E13E312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30500"/>
            <a:ext cx="6427459" cy="4079631"/>
          </a:xfrm>
          <a:prstGeom prst="rect">
            <a:avLst/>
          </a:prstGeom>
        </p:spPr>
      </p:pic>
      <p:pic>
        <p:nvPicPr>
          <p:cNvPr id="8" name="图片 7" descr="图片包含 滑雪&#10;&#10;描述已自动生成">
            <a:extLst>
              <a:ext uri="{FF2B5EF4-FFF2-40B4-BE49-F238E27FC236}">
                <a16:creationId xmlns:a16="http://schemas.microsoft.com/office/drawing/2014/main" id="{0BDAD24F-4207-9EE0-4ED1-F86876269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20" y="2199872"/>
            <a:ext cx="8832980" cy="39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0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「角色沒有被操作、無行動時」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的基礎動畫，待機動畫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有呼吸循環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呼吸起伏大 速度頻率慢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冷酷、敏捷感、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剪影形狀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呈現倒三角形</a:t>
            </a:r>
            <a:endParaRPr lang="en-US" altLang="zh-TW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必須流暢銜接到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EED187-22AC-CDFE-0C62-2CD435758B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918" y="2047799"/>
            <a:ext cx="3762551" cy="453435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DCAA022-931D-5D6D-A3A4-5418B3A2A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999" y="2047799"/>
            <a:ext cx="2874524" cy="3903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D0C2CE0-C986-D591-5D35-F6BAB509D2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5893" y="2492190"/>
            <a:ext cx="2199616" cy="34593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5FA2374F-6669-A5A4-8A2B-83D1D7596362}"/>
              </a:ext>
            </a:extLst>
          </p:cNvPr>
          <p:cNvSpPr txBox="1"/>
          <p:nvPr/>
        </p:nvSpPr>
        <p:spPr>
          <a:xfrm>
            <a:off x="7946809" y="6020937"/>
            <a:ext cx="2398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前後腳 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後腳踮腳也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OK)</a:t>
            </a:r>
          </a:p>
          <a:p>
            <a:pPr>
              <a:spcAft>
                <a:spcPts val="600"/>
              </a:spcAft>
            </a:pPr>
            <a:endParaRPr lang="en-US" altLang="zh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8977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【2.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「當角色被玩家操作，正在規劃其移動路徑」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的預備出擊動畫，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有呼吸循環。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低重心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、扭轉身體積蓄力量、隨時準備衝出去的肌肉緊繃 張力感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，而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規劃被取消時需要接回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【1.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TW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規劃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未被取消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時需要接到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】)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5CF2FB63-5F34-82E5-230E-F87D12547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0" y="2876306"/>
            <a:ext cx="4560276" cy="337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7CE0328-3DCA-9BA9-7575-09E92CA03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870" y="2359572"/>
            <a:ext cx="5026231" cy="389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81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「當路徑規劃被確定後，角色開始沿路線走跑」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，邏輯上分為三個階段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起動</a:t>
            </a:r>
            <a:r>
              <a:rPr lang="en-US" altLang="zh-TW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走跑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可循環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TW" sz="12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跑停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疾行感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、跑步而非走路、重心極低、雙手武器向後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整體剪影是一個很流線的形狀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、且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中需流暢銜接到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【4.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】/【5.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r>
              <a:rPr lang="zh-TW" altLang="en-US" sz="1600" b="0" i="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移動製作上，先以「每一個地格是一個完整步伐的循環」來製作。</a:t>
            </a:r>
            <a:endParaRPr lang="en-US" altLang="zh-TW" sz="1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716583-7F62-4663-68B4-A0654FDF6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677" y="2370769"/>
            <a:ext cx="5712761" cy="414175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9386FD0-9FA4-5344-E950-A0CCF28199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3158" y="3724783"/>
            <a:ext cx="4219687" cy="140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243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【4.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</a:t>
            </a:r>
            <a:r>
              <a:rPr lang="zh-TW" altLang="en-US" sz="2800" b="1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敵人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TW" sz="18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TW" altLang="en-US" sz="18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種</a:t>
            </a:r>
            <a:r>
              <a:rPr lang="zh-TW" altLang="en-US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穿越後動作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穿越敵人動畫的時機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「當移動路徑上有敵方單位時，刺客會穿越對手並造成傷害」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，本動作需要與移動絲滑銜接、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呈現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「刺客在穿越瞬間變為迅影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特效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，敵方身上出現被斬刀光，接著刺客出現在穿越對手後的格子上，做出攻擊完畢的動作」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呈現攻擊完畢的動作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、與移動銜接流暢、無停滯感、攻擊後定格動作帥氣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必須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【4.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穿越敵人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、且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 4.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穿越敵人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需流暢銜接回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5EF7E3-F072-2EE3-7AA0-41D514171E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6956" y="2651323"/>
            <a:ext cx="4552389" cy="30968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188A933-F5DF-AD1E-7585-FF515A03C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22009" y="2565917"/>
            <a:ext cx="4198730" cy="31822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D63470-216A-27E7-2235-848B6EA35C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5272784" y="2565917"/>
            <a:ext cx="1672127" cy="31822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E3D8B85-9FEB-4D37-D3F3-F940E257F7E5}"/>
              </a:ext>
            </a:extLst>
          </p:cNvPr>
          <p:cNvSpPr txBox="1"/>
          <p:nvPr/>
        </p:nvSpPr>
        <p:spPr>
          <a:xfrm>
            <a:off x="2354686" y="5784128"/>
            <a:ext cx="239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endParaRPr lang="en-US" altLang="zh-TW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8E7023-6682-F4FF-255B-9E07D9C7ECBC}"/>
              </a:ext>
            </a:extLst>
          </p:cNvPr>
          <p:cNvSpPr txBox="1"/>
          <p:nvPr/>
        </p:nvSpPr>
        <p:spPr>
          <a:xfrm>
            <a:off x="5058269" y="5784128"/>
            <a:ext cx="23981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穿越瞬間變為迅影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特效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角色模型由動畫縮入地下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69F3BE5-A615-F8FE-119B-DC518FE03BCC}"/>
              </a:ext>
            </a:extLst>
          </p:cNvPr>
          <p:cNvSpPr txBox="1"/>
          <p:nvPr/>
        </p:nvSpPr>
        <p:spPr>
          <a:xfrm>
            <a:off x="8566379" y="5775739"/>
            <a:ext cx="282709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再次出現在穿越對手後的格子上，做出攻擊完畢的</a:t>
            </a:r>
            <a:r>
              <a:rPr lang="en-US" altLang="zh-TW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這個動作共有</a:t>
            </a:r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四種</a:t>
            </a:r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，此為第一種</a:t>
            </a:r>
            <a:r>
              <a:rPr lang="en-US" altLang="zh-TW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02111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【4.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</a:t>
            </a:r>
            <a:r>
              <a:rPr lang="zh-TW" altLang="en-US" sz="2800" b="1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敵人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</a:t>
            </a:r>
            <a:r>
              <a:rPr lang="en-US" altLang="zh-TW" sz="18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TW" altLang="en-US" sz="18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種</a:t>
            </a:r>
            <a:r>
              <a:rPr lang="zh-TW" altLang="en-US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穿越後動作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E0EAA5D-F6E0-F3B1-7707-F1EDC3792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031" y="990756"/>
            <a:ext cx="4387902" cy="316280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927AA93-1CFA-2B1C-FDA9-915D0D0511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2203" y="2646484"/>
            <a:ext cx="4079797" cy="31628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9D528FE-DB1F-464C-7539-B3F569D9FC2C}"/>
              </a:ext>
            </a:extLst>
          </p:cNvPr>
          <p:cNvSpPr txBox="1"/>
          <p:nvPr/>
        </p:nvSpPr>
        <p:spPr>
          <a:xfrm>
            <a:off x="9286319" y="5834882"/>
            <a:ext cx="17315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四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沿用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E5862A6-F174-30AC-35C4-6A36EB8F68BF}"/>
              </a:ext>
            </a:extLst>
          </p:cNvPr>
          <p:cNvSpPr txBox="1"/>
          <p:nvPr/>
        </p:nvSpPr>
        <p:spPr>
          <a:xfrm>
            <a:off x="4018327" y="4179921"/>
            <a:ext cx="37636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雙手扭轉交叉 武器幾乎呈現一直線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66176ED-9CEC-C036-9FFC-530B29EC2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352" y="2417130"/>
            <a:ext cx="3664372" cy="329603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4CC2F8-3B55-30E9-F5F7-96B310694C94}"/>
              </a:ext>
            </a:extLst>
          </p:cNvPr>
          <p:cNvSpPr txBox="1"/>
          <p:nvPr/>
        </p:nvSpPr>
        <p:spPr>
          <a:xfrm>
            <a:off x="124548" y="5738327"/>
            <a:ext cx="33765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沿用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終結技中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的一段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反手持握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1784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武器持握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轉換正反手參考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(7) PROJECT_ Akali Skin Spotlight - League of Legends - You">
            <a:hlinkClick r:id="" action="ppaction://media"/>
            <a:extLst>
              <a:ext uri="{FF2B5EF4-FFF2-40B4-BE49-F238E27FC236}">
                <a16:creationId xmlns:a16="http://schemas.microsoft.com/office/drawing/2014/main" id="{3A428271-1012-4B74-3967-B8096177D4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24857" y="1167923"/>
            <a:ext cx="5965723" cy="485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21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3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12860</TotalTime>
  <Words>2898</Words>
  <Application>Microsoft Office PowerPoint</Application>
  <PresentationFormat>宽屏</PresentationFormat>
  <Paragraphs>175</Paragraphs>
  <Slides>24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等线</vt:lpstr>
      <vt:lpstr>等线 Light</vt:lpstr>
      <vt:lpstr>微软雅黑</vt:lpstr>
      <vt:lpstr>Arial</vt:lpstr>
      <vt:lpstr>Office 主题​​</vt:lpstr>
      <vt:lpstr>PROJECT:RT 刺客動畫規劃</vt:lpstr>
      <vt:lpstr>動畫銜接圖一 操作角色行動時</vt:lpstr>
      <vt:lpstr>【刺客職業】整體動作性格概述</vt:lpstr>
      <vt:lpstr>【1.待機】</vt:lpstr>
      <vt:lpstr>【2.路徑規劃】</vt:lpstr>
      <vt:lpstr>【3.移動】</vt:lpstr>
      <vt:lpstr>【4.穿越敵人】做4種穿越後動作</vt:lpstr>
      <vt:lpstr>【4.穿越敵人】做4種穿越後動作</vt:lpstr>
      <vt:lpstr>武器持握:轉換正反手參考</vt:lpstr>
      <vt:lpstr>【5.終結技I】</vt:lpstr>
      <vt:lpstr>【5.終結技I-2 終結一修改版本】</vt:lpstr>
      <vt:lpstr>【5.終結技II】</vt:lpstr>
      <vt:lpstr>【5.終結技III】</vt:lpstr>
      <vt:lpstr>【8.奧義III】</vt:lpstr>
      <vt:lpstr>【6.備戰(2個動畫)】</vt:lpstr>
      <vt:lpstr>【7.支援(2個動畫)】</vt:lpstr>
      <vt:lpstr>【8.奧義I】</vt:lpstr>
      <vt:lpstr>【8.奧義II】 (複用戰士的)</vt:lpstr>
      <vt:lpstr>動畫銜接圖二 非操作角色時</vt:lpstr>
      <vt:lpstr>【9.受擊(2個動畫)】 (複用戰士的)</vt:lpstr>
      <vt:lpstr>【10.死亡(2個動畫)】</vt:lpstr>
      <vt:lpstr>【10-1.死亡II-主角死亡】 (複用戰士的)</vt:lpstr>
      <vt:lpstr>【11.休閒待機】</vt:lpstr>
      <vt:lpstr>【12.暈眩】 (複用戰士的)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RT主流程架構</dc:title>
  <dc:creator>T172073</dc:creator>
  <cp:lastModifiedBy>T172073</cp:lastModifiedBy>
  <cp:revision>1274</cp:revision>
  <dcterms:created xsi:type="dcterms:W3CDTF">2022-05-21T14:24:12Z</dcterms:created>
  <dcterms:modified xsi:type="dcterms:W3CDTF">2024-06-05T09:01:31Z</dcterms:modified>
</cp:coreProperties>
</file>